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38"/>
  </p:notesMasterIdLst>
  <p:sldIdLst>
    <p:sldId id="256" r:id="rId2"/>
    <p:sldId id="257" r:id="rId3"/>
    <p:sldId id="295" r:id="rId4"/>
    <p:sldId id="287" r:id="rId5"/>
    <p:sldId id="288" r:id="rId6"/>
    <p:sldId id="291" r:id="rId7"/>
    <p:sldId id="258" r:id="rId8"/>
    <p:sldId id="279" r:id="rId9"/>
    <p:sldId id="280" r:id="rId10"/>
    <p:sldId id="281" r:id="rId11"/>
    <p:sldId id="286" r:id="rId12"/>
    <p:sldId id="296" r:id="rId13"/>
    <p:sldId id="307" r:id="rId14"/>
    <p:sldId id="309" r:id="rId15"/>
    <p:sldId id="310" r:id="rId16"/>
    <p:sldId id="308" r:id="rId17"/>
    <p:sldId id="314" r:id="rId18"/>
    <p:sldId id="311" r:id="rId19"/>
    <p:sldId id="313" r:id="rId20"/>
    <p:sldId id="312" r:id="rId21"/>
    <p:sldId id="317" r:id="rId22"/>
    <p:sldId id="266" r:id="rId23"/>
    <p:sldId id="306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292" r:id="rId33"/>
    <p:sldId id="316" r:id="rId34"/>
    <p:sldId id="315" r:id="rId35"/>
    <p:sldId id="289" r:id="rId36"/>
    <p:sldId id="290" r:id="rId37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EDBF1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37B114-C51A-4950-807D-D130F7C092FC}" type="datetimeFigureOut">
              <a:rPr lang="uk-UA" smtClean="0"/>
              <a:t>10.07.2017</a:t>
            </a:fld>
            <a:endParaRPr lang="uk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355EF8-7D6D-492F-BF00-265F8F3D4AE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39850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55EF8-7D6D-492F-BF00-265F8F3D4AED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27748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55EF8-7D6D-492F-BF00-265F8F3D4AED}" type="slidenum">
              <a:rPr lang="uk-UA" smtClean="0"/>
              <a:t>27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9951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55EF8-7D6D-492F-BF00-265F8F3D4AED}" type="slidenum">
              <a:rPr lang="uk-UA" smtClean="0"/>
              <a:t>28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74014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55EF8-7D6D-492F-BF00-265F8F3D4AED}" type="slidenum">
              <a:rPr lang="uk-UA" smtClean="0"/>
              <a:t>29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25847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55EF8-7D6D-492F-BF00-265F8F3D4AED}" type="slidenum">
              <a:rPr lang="uk-UA" smtClean="0"/>
              <a:t>30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566826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55EF8-7D6D-492F-BF00-265F8F3D4AED}" type="slidenum">
              <a:rPr lang="uk-UA" smtClean="0"/>
              <a:t>31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56651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Show me your Dark side</a:t>
            </a:r>
            <a:endParaRPr lang="uk-UA" sz="12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55EF8-7D6D-492F-BF00-265F8F3D4AED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99114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Patience you must have</a:t>
            </a:r>
            <a:endParaRPr lang="uk-UA" sz="12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55EF8-7D6D-492F-BF00-265F8F3D4AED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72222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Excuse me sir, but </a:t>
            </a:r>
            <a:r>
              <a:rPr lang="en-US" sz="1200" b="0">
                <a:solidFill>
                  <a:schemeClr val="accent5">
                    <a:lumMod val="40000"/>
                    <a:lumOff val="60000"/>
                  </a:schemeClr>
                </a:solidFill>
              </a:rPr>
              <a:t>that </a:t>
            </a:r>
            <a:r>
              <a:rPr lang="en-US" sz="12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R2-D2</a:t>
            </a:r>
            <a:r>
              <a:rPr lang="en-US" sz="1200" b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200" b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is in prime condition</a:t>
            </a:r>
            <a:endParaRPr lang="uk-UA" sz="1200" b="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55EF8-7D6D-492F-BF00-265F8F3D4AED}" type="slidenum">
              <a:rPr lang="uk-UA" smtClean="0"/>
              <a:t>21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11007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55EF8-7D6D-492F-BF00-265F8F3D4AED}" type="slidenum">
              <a:rPr lang="uk-UA" smtClean="0"/>
              <a:t>22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1857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55EF8-7D6D-492F-BF00-265F8F3D4AED}" type="slidenum">
              <a:rPr lang="uk-UA" smtClean="0"/>
              <a:t>23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04580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55EF8-7D6D-492F-BF00-265F8F3D4AED}" type="slidenum">
              <a:rPr lang="uk-UA" smtClean="0"/>
              <a:t>24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66825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55EF8-7D6D-492F-BF00-265F8F3D4AED}" type="slidenum">
              <a:rPr lang="uk-UA" smtClean="0"/>
              <a:t>25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25037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55EF8-7D6D-492F-BF00-265F8F3D4AED}" type="slidenum">
              <a:rPr lang="uk-UA" smtClean="0"/>
              <a:t>26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32727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8F99E-F9B6-45C5-B675-44233E70C8FE}" type="datetimeFigureOut">
              <a:rPr lang="uk-UA" smtClean="0"/>
              <a:t>10.07.2017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54D8-61EC-4BBD-AFB2-56351D5B69B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58546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8F99E-F9B6-45C5-B675-44233E70C8FE}" type="datetimeFigureOut">
              <a:rPr lang="uk-UA" smtClean="0"/>
              <a:t>10.07.2017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54D8-61EC-4BBD-AFB2-56351D5B69B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16319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8F99E-F9B6-45C5-B675-44233E70C8FE}" type="datetimeFigureOut">
              <a:rPr lang="uk-UA" smtClean="0"/>
              <a:t>10.07.2017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54D8-61EC-4BBD-AFB2-56351D5B69B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35923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8F99E-F9B6-45C5-B675-44233E70C8FE}" type="datetimeFigureOut">
              <a:rPr lang="uk-UA" smtClean="0"/>
              <a:t>10.07.2017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54D8-61EC-4BBD-AFB2-56351D5B69B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541978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8F99E-F9B6-45C5-B675-44233E70C8FE}" type="datetimeFigureOut">
              <a:rPr lang="uk-UA" smtClean="0"/>
              <a:t>10.07.2017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54D8-61EC-4BBD-AFB2-56351D5B69B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102679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8F99E-F9B6-45C5-B675-44233E70C8FE}" type="datetimeFigureOut">
              <a:rPr lang="uk-UA" smtClean="0"/>
              <a:t>10.07.2017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54D8-61EC-4BBD-AFB2-56351D5B69B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6169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8F99E-F9B6-45C5-B675-44233E70C8FE}" type="datetimeFigureOut">
              <a:rPr lang="uk-UA" smtClean="0"/>
              <a:t>10.07.2017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54D8-61EC-4BBD-AFB2-56351D5B69B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26354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8F99E-F9B6-45C5-B675-44233E70C8FE}" type="datetimeFigureOut">
              <a:rPr lang="uk-UA" smtClean="0"/>
              <a:t>10.07.2017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54D8-61EC-4BBD-AFB2-56351D5B69B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73311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8F99E-F9B6-45C5-B675-44233E70C8FE}" type="datetimeFigureOut">
              <a:rPr lang="uk-UA" smtClean="0"/>
              <a:t>10.07.2017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54D8-61EC-4BBD-AFB2-56351D5B69B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68042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8F99E-F9B6-45C5-B675-44233E70C8FE}" type="datetimeFigureOut">
              <a:rPr lang="uk-UA" smtClean="0"/>
              <a:t>10.07.2017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54D8-61EC-4BBD-AFB2-56351D5B69B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57216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8F99E-F9B6-45C5-B675-44233E70C8FE}" type="datetimeFigureOut">
              <a:rPr lang="uk-UA" smtClean="0"/>
              <a:t>10.07.2017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54D8-61EC-4BBD-AFB2-56351D5B69B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79971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8F99E-F9B6-45C5-B675-44233E70C8FE}" type="datetimeFigureOut">
              <a:rPr lang="uk-UA" smtClean="0"/>
              <a:t>10.07.2017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54D8-61EC-4BBD-AFB2-56351D5B69B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38509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8F99E-F9B6-45C5-B675-44233E70C8FE}" type="datetimeFigureOut">
              <a:rPr lang="uk-UA" smtClean="0"/>
              <a:t>10.07.2017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54D8-61EC-4BBD-AFB2-56351D5B69B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68215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6668F99E-F9B6-45C5-B675-44233E70C8FE}" type="datetimeFigureOut">
              <a:rPr lang="uk-UA" smtClean="0"/>
              <a:t>10.07.2017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52B154D8-61EC-4BBD-AFB2-56351D5B69B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87958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668F99E-F9B6-45C5-B675-44233E70C8FE}" type="datetimeFigureOut">
              <a:rPr lang="uk-UA" smtClean="0"/>
              <a:t>10.07.2017</a:t>
            </a:fld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52B154D8-61EC-4BBD-AFB2-56351D5B69B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527561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5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aerosmith-001-site1.ftempurl.com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lab.com/itcamp3-if/aerosmith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170866" y="5276186"/>
            <a:ext cx="4816084" cy="1271127"/>
          </a:xfrm>
        </p:spPr>
        <p:txBody>
          <a:bodyPr>
            <a:noAutofit/>
          </a:bodyPr>
          <a:lstStyle/>
          <a:p>
            <a:pPr algn="r"/>
            <a:r>
              <a:rPr lang="en-US" sz="3500" dirty="0"/>
              <a:t>Developed by Aerosmith Team</a:t>
            </a:r>
            <a:endParaRPr lang="uk-UA" sz="3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212" y="262870"/>
            <a:ext cx="8219488" cy="319385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12" y="3685934"/>
            <a:ext cx="8397288" cy="104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0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Acceleration of the </a:t>
            </a:r>
            <a:r>
              <a:rPr lang="en-US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Dijkstra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algorithm</a:t>
            </a:r>
            <a:endParaRPr lang="uk-UA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Місце для вмісту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7137">
            <a:off x="6519937" y="1915618"/>
            <a:ext cx="5104324" cy="4208352"/>
          </a:xfrm>
          <a:prstGeom prst="rect">
            <a:avLst/>
          </a:prstGeom>
        </p:spPr>
      </p:pic>
      <p:pic>
        <p:nvPicPr>
          <p:cNvPr id="10" name="Місце для вмісту 6" descr="Зображення, що містить текст, знімок екрана&#10;&#10;Опис створено з дуже високим рівнем достовірності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71" y="1897038"/>
            <a:ext cx="5050570" cy="3756915"/>
          </a:xfrm>
        </p:spPr>
      </p:pic>
      <p:sp>
        <p:nvSpPr>
          <p:cNvPr id="11" name="Стрілка: угору 18"/>
          <p:cNvSpPr/>
          <p:nvPr/>
        </p:nvSpPr>
        <p:spPr>
          <a:xfrm>
            <a:off x="5230193" y="4705400"/>
            <a:ext cx="556435" cy="1167119"/>
          </a:xfrm>
          <a:prstGeom prst="upArrow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14" name="Стрілка: угору 20"/>
          <p:cNvSpPr/>
          <p:nvPr/>
        </p:nvSpPr>
        <p:spPr>
          <a:xfrm rot="10800000">
            <a:off x="5230192" y="2982491"/>
            <a:ext cx="556435" cy="1167119"/>
          </a:xfrm>
          <a:prstGeom prst="upArrow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3179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SignalR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Messaging </a:t>
            </a:r>
            <a:endParaRPr lang="uk-UA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009" y="1954853"/>
            <a:ext cx="7778989" cy="4730192"/>
          </a:xfrm>
          <a:prstGeom prst="rect">
            <a:avLst/>
          </a:prstGeom>
        </p:spPr>
      </p:pic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810000" y="1665027"/>
            <a:ext cx="8729785" cy="502001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 Check if user online</a:t>
            </a:r>
          </a:p>
          <a:p>
            <a:r>
              <a:rPr lang="en-US" sz="2800" dirty="0" smtClean="0"/>
              <a:t> Get Correspondence and Conversations</a:t>
            </a:r>
          </a:p>
          <a:p>
            <a:r>
              <a:rPr lang="en-US" sz="2800" dirty="0" smtClean="0"/>
              <a:t> </a:t>
            </a:r>
            <a:r>
              <a:rPr lang="en-US" sz="2800" dirty="0"/>
              <a:t>Send and Remove </a:t>
            </a:r>
          </a:p>
          <a:p>
            <a:pPr marL="0" indent="0">
              <a:buNone/>
            </a:pPr>
            <a:r>
              <a:rPr lang="en-US" sz="2800" dirty="0"/>
              <a:t>Message</a:t>
            </a:r>
          </a:p>
          <a:p>
            <a:r>
              <a:rPr lang="en-US" sz="2800" dirty="0"/>
              <a:t> Check if user</a:t>
            </a:r>
          </a:p>
          <a:p>
            <a:pPr marL="0" indent="0">
              <a:buNone/>
            </a:pPr>
            <a:r>
              <a:rPr lang="en-US" sz="2800" dirty="0"/>
              <a:t>typing</a:t>
            </a:r>
          </a:p>
          <a:p>
            <a:r>
              <a:rPr lang="en-US" sz="2800" dirty="0"/>
              <a:t> Get new 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messages</a:t>
            </a:r>
            <a:endParaRPr lang="uk-UA" sz="2800" dirty="0" smtClean="0"/>
          </a:p>
          <a:p>
            <a:pPr marL="0" indent="0">
              <a:buNone/>
            </a:pPr>
            <a:endParaRPr lang="uk-UA" sz="2800" dirty="0"/>
          </a:p>
        </p:txBody>
      </p:sp>
    </p:spTree>
    <p:extLst>
      <p:ext uri="{BB962C8B-B14F-4D97-AF65-F5344CB8AC3E}">
        <p14:creationId xmlns:p14="http://schemas.microsoft.com/office/powerpoint/2010/main" val="242972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935105" y="4762155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5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Front-End you must have</a:t>
            </a:r>
            <a:endParaRPr lang="uk-UA" sz="55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166" y="710633"/>
            <a:ext cx="2663876" cy="405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3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Front-End Side</a:t>
            </a:r>
            <a:endParaRPr lang="uk-UA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667498" y="1636138"/>
            <a:ext cx="4714500" cy="288766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Technologies</a:t>
            </a:r>
            <a:r>
              <a:rPr lang="uk-UA" sz="3200" dirty="0"/>
              <a:t>:</a:t>
            </a:r>
          </a:p>
          <a:p>
            <a:r>
              <a:rPr lang="en-US" sz="2200" dirty="0"/>
              <a:t>Angular 4.2.4</a:t>
            </a:r>
          </a:p>
          <a:p>
            <a:r>
              <a:rPr lang="en-US" sz="2200" dirty="0"/>
              <a:t>Angular/Material 2.0.0-beta.7</a:t>
            </a:r>
          </a:p>
          <a:p>
            <a:r>
              <a:rPr lang="en-US" sz="2200" dirty="0" err="1"/>
              <a:t>SignalR</a:t>
            </a:r>
            <a:r>
              <a:rPr lang="en-US" sz="2200" dirty="0"/>
              <a:t> 2.2.2</a:t>
            </a:r>
          </a:p>
          <a:p>
            <a:r>
              <a:rPr lang="en-US" sz="2200" dirty="0"/>
              <a:t>Material-design-icons 3.0.1</a:t>
            </a:r>
          </a:p>
          <a:p>
            <a:r>
              <a:rPr lang="en-US" sz="2200" dirty="0" err="1"/>
              <a:t>Rxjs</a:t>
            </a:r>
            <a:r>
              <a:rPr lang="en-US" sz="2200" dirty="0"/>
              <a:t> 5.4.1 and etc.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4275711"/>
            <a:ext cx="2114550" cy="2114550"/>
          </a:xfrm>
          <a:prstGeom prst="rect">
            <a:avLst/>
          </a:prstGeom>
        </p:spPr>
      </p:pic>
      <p:sp>
        <p:nvSpPr>
          <p:cNvPr id="5" name="Объект 5"/>
          <p:cNvSpPr txBox="1">
            <a:spLocks/>
          </p:cNvSpPr>
          <p:nvPr/>
        </p:nvSpPr>
        <p:spPr>
          <a:xfrm>
            <a:off x="810000" y="1661841"/>
            <a:ext cx="5387598" cy="460248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 Ability to Send and Remove Messages</a:t>
            </a:r>
          </a:p>
          <a:p>
            <a:r>
              <a:rPr lang="en-US" sz="2800" dirty="0"/>
              <a:t> Conversations List</a:t>
            </a:r>
          </a:p>
          <a:p>
            <a:r>
              <a:rPr lang="en-US" sz="2800" dirty="0"/>
              <a:t> Active correspondence</a:t>
            </a:r>
          </a:p>
          <a:p>
            <a:r>
              <a:rPr lang="en-US" sz="2800" dirty="0"/>
              <a:t> Check if user online</a:t>
            </a:r>
          </a:p>
          <a:p>
            <a:r>
              <a:rPr lang="en-US" sz="2800" dirty="0"/>
              <a:t> Check if user typing</a:t>
            </a:r>
          </a:p>
          <a:p>
            <a:r>
              <a:rPr lang="en-US" sz="2800" dirty="0"/>
              <a:t> Notification about new </a:t>
            </a:r>
            <a:r>
              <a:rPr lang="en-US" sz="2800" dirty="0" smtClean="0"/>
              <a:t>messages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2373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419" y="1714500"/>
            <a:ext cx="8302021" cy="4533900"/>
          </a:xfrm>
          <a:prstGeom prst="rect">
            <a:avLst/>
          </a:prstGeom>
        </p:spPr>
      </p:pic>
      <p:pic>
        <p:nvPicPr>
          <p:cNvPr id="4100" name="Picture 4" descr="Screen, Laptop, Png, Computer, Illustr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2" y="1417638"/>
            <a:ext cx="9604374" cy="540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Front-End Side</a:t>
            </a:r>
            <a:endParaRPr lang="uk-UA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37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Front-End Side</a:t>
            </a:r>
            <a:endParaRPr lang="uk-UA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667498" y="1636138"/>
            <a:ext cx="4714500" cy="288766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Technologies</a:t>
            </a:r>
            <a:r>
              <a:rPr lang="uk-UA" sz="3200" dirty="0"/>
              <a:t>:</a:t>
            </a:r>
          </a:p>
          <a:p>
            <a:r>
              <a:rPr lang="en-US" sz="2200" dirty="0"/>
              <a:t>Angular 4.2.4</a:t>
            </a:r>
          </a:p>
          <a:p>
            <a:r>
              <a:rPr lang="en-US" sz="2200" dirty="0"/>
              <a:t>Angular/Material 2.0.0-beta.7</a:t>
            </a:r>
          </a:p>
          <a:p>
            <a:r>
              <a:rPr lang="en-US" sz="2200" dirty="0" err="1"/>
              <a:t>SignalR</a:t>
            </a:r>
            <a:r>
              <a:rPr lang="en-US" sz="2200" dirty="0"/>
              <a:t> 2.2.2</a:t>
            </a:r>
          </a:p>
          <a:p>
            <a:r>
              <a:rPr lang="en-US" sz="2200" dirty="0"/>
              <a:t>Material-design-icons 3.0.1</a:t>
            </a:r>
          </a:p>
          <a:p>
            <a:r>
              <a:rPr lang="en-US" sz="2200" dirty="0" err="1"/>
              <a:t>Rxjs</a:t>
            </a:r>
            <a:r>
              <a:rPr lang="en-US" sz="2200" dirty="0"/>
              <a:t> 5.4.1 and etc.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4275711"/>
            <a:ext cx="2114550" cy="2114550"/>
          </a:xfrm>
          <a:prstGeom prst="rect">
            <a:avLst/>
          </a:prstGeom>
        </p:spPr>
      </p:pic>
      <p:sp>
        <p:nvSpPr>
          <p:cNvPr id="5" name="Объект 5"/>
          <p:cNvSpPr txBox="1">
            <a:spLocks/>
          </p:cNvSpPr>
          <p:nvPr/>
        </p:nvSpPr>
        <p:spPr>
          <a:xfrm>
            <a:off x="810000" y="1636138"/>
            <a:ext cx="5387598" cy="475412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 </a:t>
            </a:r>
            <a:r>
              <a:rPr lang="en-US" sz="3200" dirty="0" err="1"/>
              <a:t>SignIn</a:t>
            </a:r>
            <a:r>
              <a:rPr lang="en-US" sz="3200" dirty="0"/>
              <a:t>/</a:t>
            </a:r>
            <a:r>
              <a:rPr lang="en-US" sz="3200" dirty="0" err="1"/>
              <a:t>SignUp</a:t>
            </a:r>
            <a:r>
              <a:rPr lang="en-US" sz="3200" dirty="0"/>
              <a:t>.</a:t>
            </a:r>
            <a:endParaRPr lang="uk-UA" sz="3200" dirty="0"/>
          </a:p>
          <a:p>
            <a:r>
              <a:rPr lang="en-US" sz="3200" dirty="0"/>
              <a:t> Change </a:t>
            </a:r>
            <a:r>
              <a:rPr lang="en-US" sz="3200" dirty="0" err="1"/>
              <a:t>userinfo</a:t>
            </a:r>
            <a:r>
              <a:rPr lang="en-US" sz="3200" dirty="0"/>
              <a:t>, username and password, upload avatar, delete user.</a:t>
            </a:r>
          </a:p>
          <a:p>
            <a:r>
              <a:rPr lang="en-US" sz="3200" dirty="0"/>
              <a:t> Search users, send friendship requests and confirmation of requests, delete friend.</a:t>
            </a:r>
          </a:p>
          <a:p>
            <a:r>
              <a:rPr lang="en-US" sz="3200" dirty="0"/>
              <a:t> List of friends and requests.</a:t>
            </a:r>
          </a:p>
          <a:p>
            <a:r>
              <a:rPr lang="en-US" sz="3200" dirty="0"/>
              <a:t> User profile with mutual friends and shortest path.</a:t>
            </a:r>
            <a:endParaRPr lang="uk-UA" sz="3200" dirty="0"/>
          </a:p>
        </p:txBody>
      </p:sp>
    </p:spTree>
    <p:extLst>
      <p:ext uri="{BB962C8B-B14F-4D97-AF65-F5344CB8AC3E}">
        <p14:creationId xmlns:p14="http://schemas.microsoft.com/office/powerpoint/2010/main" val="296173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988" y="1701798"/>
            <a:ext cx="8316612" cy="453390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Front-End Side</a:t>
            </a:r>
            <a:endParaRPr lang="uk-UA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100" name="Picture 4" descr="Screen, Laptop, Png, Computer, Illustr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2" y="1417638"/>
            <a:ext cx="9604374" cy="540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53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098" y="1714499"/>
            <a:ext cx="8302023" cy="4533901"/>
          </a:xfrm>
          <a:prstGeom prst="rect">
            <a:avLst/>
          </a:prstGeom>
        </p:spPr>
      </p:pic>
      <p:pic>
        <p:nvPicPr>
          <p:cNvPr id="4100" name="Picture 4" descr="Screen, Laptop, Png, Computer, Illustr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2" y="1417638"/>
            <a:ext cx="9604374" cy="540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Front-End Side</a:t>
            </a:r>
            <a:endParaRPr lang="uk-UA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1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585" y="1701799"/>
            <a:ext cx="8302022" cy="4533901"/>
          </a:xfrm>
          <a:prstGeom prst="rect">
            <a:avLst/>
          </a:prstGeom>
        </p:spPr>
      </p:pic>
      <p:pic>
        <p:nvPicPr>
          <p:cNvPr id="4100" name="Picture 4" descr="Screen, Laptop, Png, Computer, Illustr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2" y="1417638"/>
            <a:ext cx="9604374" cy="540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Front-End Side</a:t>
            </a:r>
            <a:endParaRPr lang="uk-UA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85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139" y="1701800"/>
            <a:ext cx="8325275" cy="4546600"/>
          </a:xfrm>
          <a:prstGeom prst="rect">
            <a:avLst/>
          </a:prstGeom>
        </p:spPr>
      </p:pic>
      <p:pic>
        <p:nvPicPr>
          <p:cNvPr id="4100" name="Picture 4" descr="Screen, Laptop, Png, Computer, Illustr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2" y="1417638"/>
            <a:ext cx="9604374" cy="540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Front-End Side</a:t>
            </a:r>
            <a:endParaRPr lang="uk-UA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34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78692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Aerosmith Messenger Structure</a:t>
            </a:r>
            <a:endParaRPr lang="uk-UA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206523" y="1417638"/>
            <a:ext cx="9802927" cy="5085002"/>
            <a:chOff x="1206523" y="1417638"/>
            <a:chExt cx="9802927" cy="5085002"/>
          </a:xfrm>
        </p:grpSpPr>
        <p:sp>
          <p:nvSpPr>
            <p:cNvPr id="7" name="Rounded Rectangle 6"/>
            <p:cNvSpPr/>
            <p:nvPr/>
          </p:nvSpPr>
          <p:spPr>
            <a:xfrm>
              <a:off x="7460170" y="3492439"/>
              <a:ext cx="3549280" cy="3010201"/>
            </a:xfrm>
            <a:prstGeom prst="roundRect">
              <a:avLst/>
            </a:prstGeom>
            <a:solidFill>
              <a:srgbClr val="BEDBF1">
                <a:alpha val="50196"/>
              </a:srgb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ln w="38100">
                  <a:solidFill>
                    <a:schemeClr val="bg1"/>
                  </a:solidFill>
                </a:ln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7572300" y="4245974"/>
              <a:ext cx="3325020" cy="974448"/>
              <a:chOff x="648635" y="1045155"/>
              <a:chExt cx="4890152" cy="1433137"/>
            </a:xfrm>
          </p:grpSpPr>
          <p:sp>
            <p:nvSpPr>
              <p:cNvPr id="28" name="Rounded Rectangle 27"/>
              <p:cNvSpPr/>
              <p:nvPr/>
            </p:nvSpPr>
            <p:spPr>
              <a:xfrm>
                <a:off x="928672" y="1227371"/>
                <a:ext cx="4610115" cy="1075765"/>
              </a:xfrm>
              <a:prstGeom prst="roundRect">
                <a:avLst/>
              </a:prstGeom>
              <a:ln w="28575"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600" dirty="0">
                    <a:solidFill>
                      <a:schemeClr val="bg1"/>
                    </a:solidFill>
                  </a:rPr>
                  <a:t>   </a:t>
                </a:r>
                <a:r>
                  <a:rPr lang="uk-UA" sz="2600" dirty="0">
                    <a:solidFill>
                      <a:schemeClr val="bg1"/>
                    </a:solidFill>
                  </a:rPr>
                  <a:t>  </a:t>
                </a:r>
                <a:r>
                  <a:rPr lang="en-US" sz="2600" dirty="0">
                    <a:solidFill>
                      <a:schemeClr val="bg1"/>
                    </a:solidFill>
                  </a:rPr>
                  <a:t>Web API</a:t>
                </a:r>
                <a:endParaRPr lang="uk-UA" sz="2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648635" y="1045155"/>
                <a:ext cx="1441910" cy="1433137"/>
              </a:xfrm>
              <a:prstGeom prst="ellips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b="1" dirty="0"/>
                  <a:t>1</a:t>
                </a:r>
                <a:endParaRPr lang="uk-UA" sz="4000" b="1" dirty="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600833" y="5344663"/>
              <a:ext cx="3296488" cy="974450"/>
              <a:chOff x="803803" y="879008"/>
              <a:chExt cx="4848185" cy="1433137"/>
            </a:xfrm>
          </p:grpSpPr>
          <p:sp>
            <p:nvSpPr>
              <p:cNvPr id="26" name="Rounded Rectangle 25"/>
              <p:cNvSpPr/>
              <p:nvPr/>
            </p:nvSpPr>
            <p:spPr>
              <a:xfrm>
                <a:off x="1041872" y="1057694"/>
                <a:ext cx="4610116" cy="1075765"/>
              </a:xfrm>
              <a:prstGeom prst="roundRect">
                <a:avLst/>
              </a:prstGeom>
              <a:ln w="28575"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600" dirty="0">
                    <a:solidFill>
                      <a:schemeClr val="bg1"/>
                    </a:solidFill>
                  </a:rPr>
                  <a:t>       </a:t>
                </a:r>
                <a:r>
                  <a:rPr lang="en-US" sz="2600" dirty="0" err="1">
                    <a:solidFill>
                      <a:schemeClr val="bg1"/>
                    </a:solidFill>
                  </a:rPr>
                  <a:t>SignalR</a:t>
                </a:r>
                <a:r>
                  <a:rPr lang="en-US" sz="2600" dirty="0">
                    <a:solidFill>
                      <a:schemeClr val="bg1"/>
                    </a:solidFill>
                  </a:rPr>
                  <a:t> Hub</a:t>
                </a:r>
                <a:endParaRPr lang="uk-UA" sz="2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803803" y="879008"/>
                <a:ext cx="1441909" cy="1433137"/>
              </a:xfrm>
              <a:prstGeom prst="ellips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b="1" dirty="0"/>
                  <a:t>2</a:t>
                </a:r>
                <a:endParaRPr lang="uk-UA" sz="4000" b="1" dirty="0"/>
              </a:p>
            </p:txBody>
          </p:sp>
        </p:grpSp>
        <p:sp>
          <p:nvSpPr>
            <p:cNvPr id="10" name="Rounded Rectangle 9"/>
            <p:cNvSpPr/>
            <p:nvPr/>
          </p:nvSpPr>
          <p:spPr>
            <a:xfrm>
              <a:off x="7460170" y="3352556"/>
              <a:ext cx="3549280" cy="729992"/>
            </a:xfrm>
            <a:prstGeom prst="roundRect">
              <a:avLst/>
            </a:prstGeom>
            <a:ln w="38100"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/>
                <a:t>Server</a:t>
              </a:r>
              <a:endParaRPr lang="uk-UA" sz="3200" b="1" dirty="0"/>
            </a:p>
          </p:txBody>
        </p:sp>
        <p:sp>
          <p:nvSpPr>
            <p:cNvPr id="11" name="Left-Right Arrow 10"/>
            <p:cNvSpPr/>
            <p:nvPr/>
          </p:nvSpPr>
          <p:spPr>
            <a:xfrm>
              <a:off x="4766453" y="4369870"/>
              <a:ext cx="2693718" cy="868250"/>
            </a:xfrm>
            <a:prstGeom prst="leftRightArrow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API</a:t>
              </a:r>
              <a:endParaRPr lang="uk-UA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Flowchart: Magnetic Disk 11"/>
            <p:cNvSpPr/>
            <p:nvPr/>
          </p:nvSpPr>
          <p:spPr>
            <a:xfrm>
              <a:off x="8364794" y="1417638"/>
              <a:ext cx="1828799" cy="1316052"/>
            </a:xfrm>
            <a:prstGeom prst="flowChartMagneticDisk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>
                  <a:solidFill>
                    <a:schemeClr val="bg1"/>
                  </a:solidFill>
                </a:rPr>
                <a:t>MS SQL Server</a:t>
              </a:r>
              <a:endParaRPr lang="uk-UA" sz="2600" dirty="0">
                <a:solidFill>
                  <a:schemeClr val="bg1"/>
                </a:solidFill>
              </a:endParaRPr>
            </a:p>
          </p:txBody>
        </p:sp>
        <p:sp>
          <p:nvSpPr>
            <p:cNvPr id="13" name="Left-Right Arrow 12"/>
            <p:cNvSpPr/>
            <p:nvPr/>
          </p:nvSpPr>
          <p:spPr>
            <a:xfrm rot="5400000">
              <a:off x="8977742" y="2851538"/>
              <a:ext cx="602905" cy="367209"/>
            </a:xfrm>
            <a:prstGeom prst="leftRightArrow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Left-Right Arrow 13"/>
            <p:cNvSpPr/>
            <p:nvPr/>
          </p:nvSpPr>
          <p:spPr>
            <a:xfrm>
              <a:off x="4755803" y="5397763"/>
              <a:ext cx="2704368" cy="868250"/>
            </a:xfrm>
            <a:prstGeom prst="leftRightArrow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b="1" dirty="0" err="1">
                  <a:solidFill>
                    <a:schemeClr val="bg1"/>
                  </a:solidFill>
                </a:rPr>
                <a:t>WebSockets</a:t>
              </a:r>
              <a:endParaRPr lang="uk-UA" sz="26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206523" y="2291438"/>
              <a:ext cx="3549280" cy="4211202"/>
            </a:xfrm>
            <a:prstGeom prst="roundRect">
              <a:avLst/>
            </a:prstGeom>
            <a:solidFill>
              <a:srgbClr val="BEDBF1">
                <a:alpha val="50196"/>
              </a:srgb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ln w="38100">
                  <a:solidFill>
                    <a:schemeClr val="bg1"/>
                  </a:solidFill>
                </a:ln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1318653" y="3044973"/>
              <a:ext cx="3325020" cy="974448"/>
              <a:chOff x="648635" y="1045155"/>
              <a:chExt cx="4890152" cy="1433137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928672" y="1227371"/>
                <a:ext cx="4610115" cy="1075765"/>
              </a:xfrm>
              <a:prstGeom prst="roundRect">
                <a:avLst/>
              </a:prstGeom>
              <a:ln w="28575"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600" dirty="0">
                    <a:solidFill>
                      <a:schemeClr val="bg1"/>
                    </a:solidFill>
                  </a:rPr>
                  <a:t>       Angular 4 SPA</a:t>
                </a:r>
                <a:endParaRPr lang="uk-UA" sz="2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648635" y="1045155"/>
                <a:ext cx="1441910" cy="1433137"/>
              </a:xfrm>
              <a:prstGeom prst="ellips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b="1" dirty="0"/>
                  <a:t>1</a:t>
                </a:r>
                <a:endParaRPr lang="uk-UA" sz="4000" b="1" dirty="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347186" y="4143662"/>
              <a:ext cx="3296488" cy="974450"/>
              <a:chOff x="803803" y="879008"/>
              <a:chExt cx="4848185" cy="1433137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1041872" y="1057694"/>
                <a:ext cx="4610116" cy="1075765"/>
              </a:xfrm>
              <a:prstGeom prst="roundRect">
                <a:avLst/>
              </a:prstGeom>
              <a:ln w="28575"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600" dirty="0">
                    <a:solidFill>
                      <a:schemeClr val="bg1"/>
                    </a:solidFill>
                  </a:rPr>
                  <a:t>        Android App</a:t>
                </a:r>
                <a:endParaRPr lang="uk-UA" sz="2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803803" y="879008"/>
                <a:ext cx="1441909" cy="1433137"/>
              </a:xfrm>
              <a:prstGeom prst="ellips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b="1" dirty="0"/>
                  <a:t>2</a:t>
                </a:r>
                <a:endParaRPr lang="uk-UA" sz="4000" b="1" dirty="0"/>
              </a:p>
            </p:txBody>
          </p:sp>
        </p:grpSp>
        <p:sp>
          <p:nvSpPr>
            <p:cNvPr id="18" name="Rounded Rectangle 17"/>
            <p:cNvSpPr/>
            <p:nvPr/>
          </p:nvSpPr>
          <p:spPr>
            <a:xfrm>
              <a:off x="1206523" y="2151555"/>
              <a:ext cx="3549280" cy="729992"/>
            </a:xfrm>
            <a:prstGeom prst="roundRect">
              <a:avLst/>
            </a:prstGeom>
            <a:ln w="38100"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/>
                <a:t>Clients</a:t>
              </a:r>
              <a:endParaRPr lang="uk-UA" sz="3200" b="1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1347186" y="5280581"/>
              <a:ext cx="3296488" cy="974450"/>
              <a:chOff x="803803" y="879008"/>
              <a:chExt cx="4848185" cy="1433137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1041872" y="1057694"/>
                <a:ext cx="4610116" cy="1075765"/>
              </a:xfrm>
              <a:prstGeom prst="roundRect">
                <a:avLst/>
              </a:prstGeom>
              <a:ln w="28575"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600" dirty="0">
                    <a:solidFill>
                      <a:schemeClr val="bg1"/>
                    </a:solidFill>
                  </a:rPr>
                  <a:t>        WPF App</a:t>
                </a:r>
                <a:endParaRPr lang="uk-UA" sz="2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803803" y="879008"/>
                <a:ext cx="1441909" cy="1433137"/>
              </a:xfrm>
              <a:prstGeom prst="ellips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b="1" dirty="0"/>
                  <a:t>3</a:t>
                </a:r>
                <a:endParaRPr lang="uk-UA" sz="40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48969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484" y="1689099"/>
            <a:ext cx="8314415" cy="4540669"/>
          </a:xfrm>
          <a:prstGeom prst="rect">
            <a:avLst/>
          </a:prstGeom>
        </p:spPr>
      </p:pic>
      <p:pic>
        <p:nvPicPr>
          <p:cNvPr id="4100" name="Picture 4" descr="Screen, Laptop, Png, Computer, Illustr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2" y="1417638"/>
            <a:ext cx="9604374" cy="540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Front-End Side</a:t>
            </a:r>
            <a:endParaRPr lang="uk-UA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97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935105" y="4762154"/>
            <a:ext cx="10571998" cy="1624997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Excuse me sir, but that Android</a:t>
            </a:r>
            <a:endParaRPr lang="uk-UA" sz="5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sz="5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is in prime condition</a:t>
            </a:r>
            <a:endParaRPr lang="uk-UA" sz="5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262" y="727779"/>
            <a:ext cx="2993683" cy="403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4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435" y="746836"/>
            <a:ext cx="2876745" cy="511421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7257253" cy="97045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Android Client</a:t>
            </a:r>
            <a:endParaRPr lang="uk-UA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013" y="256248"/>
            <a:ext cx="3307977" cy="6334613"/>
          </a:xfrm>
          <a:prstGeom prst="rect">
            <a:avLst/>
          </a:prstGeom>
        </p:spPr>
      </p:pic>
      <p:sp>
        <p:nvSpPr>
          <p:cNvPr id="14" name="Объект 5"/>
          <p:cNvSpPr txBox="1">
            <a:spLocks/>
          </p:cNvSpPr>
          <p:nvPr/>
        </p:nvSpPr>
        <p:spPr>
          <a:xfrm>
            <a:off x="818712" y="1417639"/>
            <a:ext cx="7248541" cy="517322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 </a:t>
            </a:r>
            <a:r>
              <a:rPr lang="en-US" sz="3200" dirty="0" err="1"/>
              <a:t>SignIn</a:t>
            </a:r>
            <a:r>
              <a:rPr lang="en-US" sz="3200" dirty="0"/>
              <a:t>/</a:t>
            </a:r>
            <a:r>
              <a:rPr lang="en-US" sz="3200" dirty="0" err="1"/>
              <a:t>SignUp</a:t>
            </a:r>
            <a:r>
              <a:rPr lang="en-US" sz="3200" dirty="0"/>
              <a:t>.</a:t>
            </a:r>
            <a:endParaRPr lang="uk-UA" sz="3200" dirty="0"/>
          </a:p>
          <a:p>
            <a:r>
              <a:rPr lang="uk-UA" sz="3200" dirty="0"/>
              <a:t> </a:t>
            </a:r>
            <a:r>
              <a:rPr lang="en-US" sz="3200" dirty="0"/>
              <a:t>Change </a:t>
            </a:r>
            <a:r>
              <a:rPr lang="en-US" sz="3200" dirty="0" err="1"/>
              <a:t>userinfo</a:t>
            </a:r>
            <a:r>
              <a:rPr lang="en-US" sz="3200" dirty="0"/>
              <a:t> and password, upload avatar, delete user.</a:t>
            </a:r>
          </a:p>
          <a:p>
            <a:r>
              <a:rPr lang="en-US" sz="3200" dirty="0"/>
              <a:t> Search users, send friendship requests and confirmation requests, delete friends.</a:t>
            </a:r>
          </a:p>
          <a:p>
            <a:r>
              <a:rPr lang="uk-UA" sz="3200" dirty="0"/>
              <a:t> </a:t>
            </a:r>
            <a:r>
              <a:rPr lang="en-US" sz="3200" dirty="0"/>
              <a:t>Messaging with friends.</a:t>
            </a:r>
          </a:p>
          <a:p>
            <a:r>
              <a:rPr lang="en-US" sz="3200" dirty="0"/>
              <a:t> Mutual friends and shortest path to user lists.</a:t>
            </a:r>
            <a:endParaRPr lang="uk-UA" sz="3200" dirty="0"/>
          </a:p>
        </p:txBody>
      </p:sp>
    </p:spTree>
    <p:extLst>
      <p:ext uri="{BB962C8B-B14F-4D97-AF65-F5344CB8AC3E}">
        <p14:creationId xmlns:p14="http://schemas.microsoft.com/office/powerpoint/2010/main" val="150445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080" y="736978"/>
            <a:ext cx="2903900" cy="51624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013" y="256248"/>
            <a:ext cx="3307977" cy="633461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7257253" cy="97045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Android Client</a:t>
            </a:r>
            <a:endParaRPr lang="uk-UA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Объект 5"/>
          <p:cNvSpPr txBox="1">
            <a:spLocks/>
          </p:cNvSpPr>
          <p:nvPr/>
        </p:nvSpPr>
        <p:spPr>
          <a:xfrm>
            <a:off x="818712" y="1417639"/>
            <a:ext cx="7248541" cy="517322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 </a:t>
            </a:r>
            <a:r>
              <a:rPr lang="en-US" sz="3200" dirty="0" err="1"/>
              <a:t>SignIn</a:t>
            </a:r>
            <a:r>
              <a:rPr lang="en-US" sz="3200" dirty="0"/>
              <a:t>/</a:t>
            </a:r>
            <a:r>
              <a:rPr lang="en-US" sz="3200" dirty="0" err="1"/>
              <a:t>SignUp</a:t>
            </a:r>
            <a:r>
              <a:rPr lang="en-US" sz="3200" dirty="0"/>
              <a:t>.</a:t>
            </a:r>
            <a:endParaRPr lang="uk-UA" sz="3200" dirty="0"/>
          </a:p>
          <a:p>
            <a:r>
              <a:rPr lang="uk-UA" sz="3200" dirty="0"/>
              <a:t> </a:t>
            </a:r>
            <a:r>
              <a:rPr lang="en-US" sz="3200" dirty="0"/>
              <a:t>Change </a:t>
            </a:r>
            <a:r>
              <a:rPr lang="en-US" sz="3200" dirty="0" err="1"/>
              <a:t>userinfo</a:t>
            </a:r>
            <a:r>
              <a:rPr lang="en-US" sz="3200" dirty="0"/>
              <a:t> and password, upload avatar, delete user.</a:t>
            </a:r>
          </a:p>
          <a:p>
            <a:r>
              <a:rPr lang="en-US" sz="3200" dirty="0"/>
              <a:t> Search users, send friendship requests and requests confirmation, delete friends.</a:t>
            </a:r>
          </a:p>
          <a:p>
            <a:r>
              <a:rPr lang="uk-UA" sz="3200" dirty="0"/>
              <a:t> </a:t>
            </a:r>
            <a:r>
              <a:rPr lang="en-US" sz="3200" dirty="0"/>
              <a:t>Messaging with friends.</a:t>
            </a:r>
          </a:p>
          <a:p>
            <a:r>
              <a:rPr lang="en-US" sz="3200" dirty="0"/>
              <a:t> Mutual friends and shortest path to user lists.</a:t>
            </a:r>
            <a:endParaRPr lang="uk-UA" sz="3200" dirty="0"/>
          </a:p>
        </p:txBody>
      </p:sp>
    </p:spTree>
    <p:extLst>
      <p:ext uri="{BB962C8B-B14F-4D97-AF65-F5344CB8AC3E}">
        <p14:creationId xmlns:p14="http://schemas.microsoft.com/office/powerpoint/2010/main" val="44899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844" y="750626"/>
            <a:ext cx="2894179" cy="51452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013" y="256248"/>
            <a:ext cx="3307977" cy="633461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7257253" cy="97045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Android Client</a:t>
            </a:r>
            <a:endParaRPr lang="uk-UA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Объект 5"/>
          <p:cNvSpPr txBox="1">
            <a:spLocks/>
          </p:cNvSpPr>
          <p:nvPr/>
        </p:nvSpPr>
        <p:spPr>
          <a:xfrm>
            <a:off x="818712" y="1417639"/>
            <a:ext cx="7248541" cy="517322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 </a:t>
            </a:r>
            <a:r>
              <a:rPr lang="en-US" sz="3200" dirty="0" err="1"/>
              <a:t>SignIn</a:t>
            </a:r>
            <a:r>
              <a:rPr lang="en-US" sz="3200" dirty="0"/>
              <a:t>/</a:t>
            </a:r>
            <a:r>
              <a:rPr lang="en-US" sz="3200" dirty="0" err="1"/>
              <a:t>SignUp</a:t>
            </a:r>
            <a:r>
              <a:rPr lang="en-US" sz="3200" dirty="0"/>
              <a:t>.</a:t>
            </a:r>
            <a:endParaRPr lang="uk-UA" sz="3200" dirty="0"/>
          </a:p>
          <a:p>
            <a:r>
              <a:rPr lang="uk-UA" sz="3200" dirty="0"/>
              <a:t> </a:t>
            </a:r>
            <a:r>
              <a:rPr lang="en-US" sz="3200" dirty="0"/>
              <a:t>Change </a:t>
            </a:r>
            <a:r>
              <a:rPr lang="en-US" sz="3200" dirty="0" err="1"/>
              <a:t>userinfo</a:t>
            </a:r>
            <a:r>
              <a:rPr lang="en-US" sz="3200" dirty="0"/>
              <a:t> and password, upload avatar, delete user.</a:t>
            </a:r>
          </a:p>
          <a:p>
            <a:r>
              <a:rPr lang="en-US" sz="3200" dirty="0"/>
              <a:t> Search users, send friendship requests and requests confirmation, delete friends.</a:t>
            </a:r>
          </a:p>
          <a:p>
            <a:r>
              <a:rPr lang="uk-UA" sz="3200" dirty="0"/>
              <a:t> </a:t>
            </a:r>
            <a:r>
              <a:rPr lang="en-US" sz="3200" dirty="0"/>
              <a:t>Messaging with friends.</a:t>
            </a:r>
          </a:p>
          <a:p>
            <a:r>
              <a:rPr lang="en-US" sz="3200" dirty="0"/>
              <a:t> Mutual friends and shortest path to user lists.</a:t>
            </a:r>
            <a:endParaRPr lang="uk-UA" sz="3200" dirty="0"/>
          </a:p>
        </p:txBody>
      </p:sp>
    </p:spTree>
    <p:extLst>
      <p:ext uri="{BB962C8B-B14F-4D97-AF65-F5344CB8AC3E}">
        <p14:creationId xmlns:p14="http://schemas.microsoft.com/office/powerpoint/2010/main" val="258968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735248"/>
            <a:ext cx="2900239" cy="51559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013" y="256248"/>
            <a:ext cx="3307977" cy="633461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7257253" cy="97045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Android Client</a:t>
            </a:r>
            <a:endParaRPr lang="uk-UA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Объект 5"/>
          <p:cNvSpPr txBox="1">
            <a:spLocks/>
          </p:cNvSpPr>
          <p:nvPr/>
        </p:nvSpPr>
        <p:spPr>
          <a:xfrm>
            <a:off x="818712" y="1417639"/>
            <a:ext cx="7248541" cy="517322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 </a:t>
            </a:r>
            <a:r>
              <a:rPr lang="en-US" sz="3200" dirty="0" err="1"/>
              <a:t>SignIn</a:t>
            </a:r>
            <a:r>
              <a:rPr lang="en-US" sz="3200" dirty="0"/>
              <a:t>/</a:t>
            </a:r>
            <a:r>
              <a:rPr lang="en-US" sz="3200" dirty="0" err="1"/>
              <a:t>SignUp</a:t>
            </a:r>
            <a:r>
              <a:rPr lang="en-US" sz="3200" dirty="0"/>
              <a:t>.</a:t>
            </a:r>
            <a:endParaRPr lang="uk-UA" sz="3200" dirty="0"/>
          </a:p>
          <a:p>
            <a:r>
              <a:rPr lang="uk-UA" sz="3200" dirty="0"/>
              <a:t> </a:t>
            </a:r>
            <a:r>
              <a:rPr lang="en-US" sz="3200" dirty="0"/>
              <a:t>Change </a:t>
            </a:r>
            <a:r>
              <a:rPr lang="en-US" sz="3200" dirty="0" err="1"/>
              <a:t>userinfo</a:t>
            </a:r>
            <a:r>
              <a:rPr lang="en-US" sz="3200" dirty="0"/>
              <a:t> and password, upload avatar, delete user.</a:t>
            </a:r>
          </a:p>
          <a:p>
            <a:r>
              <a:rPr lang="en-US" sz="3200" dirty="0"/>
              <a:t> Search users, send friendship requests and requests confirmation, delete friends.</a:t>
            </a:r>
          </a:p>
          <a:p>
            <a:r>
              <a:rPr lang="uk-UA" sz="3200" dirty="0"/>
              <a:t> </a:t>
            </a:r>
            <a:r>
              <a:rPr lang="en-US" sz="3200" dirty="0"/>
              <a:t>Messaging with friends.</a:t>
            </a:r>
          </a:p>
          <a:p>
            <a:r>
              <a:rPr lang="en-US" sz="3200" dirty="0"/>
              <a:t> Mutual friends and shortest path to user lists.</a:t>
            </a:r>
            <a:endParaRPr lang="uk-UA" sz="3200" dirty="0"/>
          </a:p>
        </p:txBody>
      </p:sp>
    </p:spTree>
    <p:extLst>
      <p:ext uri="{BB962C8B-B14F-4D97-AF65-F5344CB8AC3E}">
        <p14:creationId xmlns:p14="http://schemas.microsoft.com/office/powerpoint/2010/main" val="309979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710" y="736599"/>
            <a:ext cx="2875390" cy="51118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013" y="256248"/>
            <a:ext cx="3307977" cy="633461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7257253" cy="97045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Android Client</a:t>
            </a:r>
            <a:endParaRPr lang="uk-UA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Объект 5"/>
          <p:cNvSpPr txBox="1">
            <a:spLocks/>
          </p:cNvSpPr>
          <p:nvPr/>
        </p:nvSpPr>
        <p:spPr>
          <a:xfrm>
            <a:off x="818712" y="1417639"/>
            <a:ext cx="7248541" cy="517322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 </a:t>
            </a:r>
            <a:r>
              <a:rPr lang="en-US" sz="3200" dirty="0" err="1"/>
              <a:t>SignIn</a:t>
            </a:r>
            <a:r>
              <a:rPr lang="en-US" sz="3200" dirty="0"/>
              <a:t>/</a:t>
            </a:r>
            <a:r>
              <a:rPr lang="en-US" sz="3200" dirty="0" err="1"/>
              <a:t>SignUp</a:t>
            </a:r>
            <a:r>
              <a:rPr lang="en-US" sz="3200" dirty="0"/>
              <a:t>.</a:t>
            </a:r>
            <a:endParaRPr lang="uk-UA" sz="3200" dirty="0"/>
          </a:p>
          <a:p>
            <a:r>
              <a:rPr lang="uk-UA" sz="3200" dirty="0"/>
              <a:t> </a:t>
            </a:r>
            <a:r>
              <a:rPr lang="en-US" sz="3200" dirty="0"/>
              <a:t>Change </a:t>
            </a:r>
            <a:r>
              <a:rPr lang="en-US" sz="3200" dirty="0" err="1"/>
              <a:t>userinfo</a:t>
            </a:r>
            <a:r>
              <a:rPr lang="en-US" sz="3200" dirty="0"/>
              <a:t> and password, upload avatar, delete user.</a:t>
            </a:r>
          </a:p>
          <a:p>
            <a:r>
              <a:rPr lang="en-US" sz="3200" dirty="0"/>
              <a:t> Search users, send friendship requests and requests confirmation, delete friends.</a:t>
            </a:r>
          </a:p>
          <a:p>
            <a:r>
              <a:rPr lang="uk-UA" sz="3200" dirty="0"/>
              <a:t> </a:t>
            </a:r>
            <a:r>
              <a:rPr lang="en-US" sz="3200" dirty="0"/>
              <a:t>Messaging with friends.</a:t>
            </a:r>
          </a:p>
          <a:p>
            <a:r>
              <a:rPr lang="en-US" sz="3200" dirty="0"/>
              <a:t> Mutual friends and shortest path to user lists.</a:t>
            </a:r>
            <a:endParaRPr lang="uk-UA" sz="3200" dirty="0"/>
          </a:p>
        </p:txBody>
      </p:sp>
    </p:spTree>
    <p:extLst>
      <p:ext uri="{BB962C8B-B14F-4D97-AF65-F5344CB8AC3E}">
        <p14:creationId xmlns:p14="http://schemas.microsoft.com/office/powerpoint/2010/main" val="103474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8013" y="256248"/>
            <a:ext cx="3307977" cy="633461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7257253" cy="97045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Android Client</a:t>
            </a:r>
            <a:endParaRPr lang="uk-UA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970" y="698499"/>
            <a:ext cx="2898130" cy="5152233"/>
          </a:xfrm>
          <a:prstGeom prst="rect">
            <a:avLst/>
          </a:prstGeom>
        </p:spPr>
      </p:pic>
      <p:sp>
        <p:nvSpPr>
          <p:cNvPr id="14" name="Объект 5"/>
          <p:cNvSpPr txBox="1">
            <a:spLocks/>
          </p:cNvSpPr>
          <p:nvPr/>
        </p:nvSpPr>
        <p:spPr>
          <a:xfrm>
            <a:off x="818712" y="1417639"/>
            <a:ext cx="7248541" cy="517322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 </a:t>
            </a:r>
            <a:r>
              <a:rPr lang="en-US" sz="3200" dirty="0" err="1"/>
              <a:t>SignIn</a:t>
            </a:r>
            <a:r>
              <a:rPr lang="en-US" sz="3200" dirty="0"/>
              <a:t>/</a:t>
            </a:r>
            <a:r>
              <a:rPr lang="en-US" sz="3200" dirty="0" err="1"/>
              <a:t>SignUp</a:t>
            </a:r>
            <a:r>
              <a:rPr lang="en-US" sz="3200" dirty="0"/>
              <a:t>.</a:t>
            </a:r>
            <a:endParaRPr lang="uk-UA" sz="3200" dirty="0"/>
          </a:p>
          <a:p>
            <a:r>
              <a:rPr lang="uk-UA" sz="3200" dirty="0"/>
              <a:t> </a:t>
            </a:r>
            <a:r>
              <a:rPr lang="en-US" sz="3200" dirty="0"/>
              <a:t>Change </a:t>
            </a:r>
            <a:r>
              <a:rPr lang="en-US" sz="3200" dirty="0" err="1"/>
              <a:t>userinfo</a:t>
            </a:r>
            <a:r>
              <a:rPr lang="en-US" sz="3200" dirty="0"/>
              <a:t> and password, upload avatar, delete user.</a:t>
            </a:r>
          </a:p>
          <a:p>
            <a:r>
              <a:rPr lang="en-US" sz="3200" dirty="0"/>
              <a:t> Search users, send friendship requests and requests confirmation, delete friends.</a:t>
            </a:r>
          </a:p>
          <a:p>
            <a:r>
              <a:rPr lang="uk-UA" sz="3200" dirty="0"/>
              <a:t> </a:t>
            </a:r>
            <a:r>
              <a:rPr lang="en-US" sz="3200" dirty="0"/>
              <a:t>Messaging with friends.</a:t>
            </a:r>
          </a:p>
          <a:p>
            <a:r>
              <a:rPr lang="en-US" sz="3200" dirty="0"/>
              <a:t> Mutual friends and shortest path to user lists.</a:t>
            </a:r>
            <a:endParaRPr lang="uk-UA" sz="3200" dirty="0"/>
          </a:p>
        </p:txBody>
      </p:sp>
    </p:spTree>
    <p:extLst>
      <p:ext uri="{BB962C8B-B14F-4D97-AF65-F5344CB8AC3E}">
        <p14:creationId xmlns:p14="http://schemas.microsoft.com/office/powerpoint/2010/main" val="138575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728" y="761999"/>
            <a:ext cx="2867371" cy="50975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013" y="256248"/>
            <a:ext cx="3307977" cy="633461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7257253" cy="97045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Android Client</a:t>
            </a:r>
            <a:endParaRPr lang="uk-UA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Объект 5"/>
          <p:cNvSpPr txBox="1">
            <a:spLocks/>
          </p:cNvSpPr>
          <p:nvPr/>
        </p:nvSpPr>
        <p:spPr>
          <a:xfrm>
            <a:off x="818712" y="1417639"/>
            <a:ext cx="7248541" cy="517322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 </a:t>
            </a:r>
            <a:r>
              <a:rPr lang="en-US" sz="3200" dirty="0" err="1"/>
              <a:t>SignIn</a:t>
            </a:r>
            <a:r>
              <a:rPr lang="en-US" sz="3200" dirty="0"/>
              <a:t>/</a:t>
            </a:r>
            <a:r>
              <a:rPr lang="en-US" sz="3200" dirty="0" err="1"/>
              <a:t>SignUp</a:t>
            </a:r>
            <a:r>
              <a:rPr lang="en-US" sz="3200" dirty="0"/>
              <a:t>.</a:t>
            </a:r>
            <a:endParaRPr lang="uk-UA" sz="3200" dirty="0"/>
          </a:p>
          <a:p>
            <a:r>
              <a:rPr lang="uk-UA" sz="3200" dirty="0"/>
              <a:t> </a:t>
            </a:r>
            <a:r>
              <a:rPr lang="en-US" sz="3200" dirty="0"/>
              <a:t>Change </a:t>
            </a:r>
            <a:r>
              <a:rPr lang="en-US" sz="3200" dirty="0" err="1"/>
              <a:t>userinfo</a:t>
            </a:r>
            <a:r>
              <a:rPr lang="en-US" sz="3200" dirty="0"/>
              <a:t> and password, upload avatar, delete user.</a:t>
            </a:r>
          </a:p>
          <a:p>
            <a:r>
              <a:rPr lang="en-US" sz="3200" dirty="0"/>
              <a:t> Search users, send friendship requests and requests confirmation, delete friends.</a:t>
            </a:r>
          </a:p>
          <a:p>
            <a:r>
              <a:rPr lang="uk-UA" sz="3200" dirty="0"/>
              <a:t> </a:t>
            </a:r>
            <a:r>
              <a:rPr lang="en-US" sz="3200" dirty="0"/>
              <a:t>Messaging with friends.</a:t>
            </a:r>
          </a:p>
          <a:p>
            <a:r>
              <a:rPr lang="en-US" sz="3200" dirty="0"/>
              <a:t> Mutual friends and shortest path to user lists.</a:t>
            </a:r>
            <a:endParaRPr lang="uk-UA" sz="3200" dirty="0"/>
          </a:p>
        </p:txBody>
      </p:sp>
    </p:spTree>
    <p:extLst>
      <p:ext uri="{BB962C8B-B14F-4D97-AF65-F5344CB8AC3E}">
        <p14:creationId xmlns:p14="http://schemas.microsoft.com/office/powerpoint/2010/main" val="106673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784" y="758507"/>
            <a:ext cx="2866715" cy="50963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013" y="256248"/>
            <a:ext cx="3307977" cy="633461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7257253" cy="97045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Android Client</a:t>
            </a:r>
            <a:endParaRPr lang="uk-UA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Объект 5"/>
          <p:cNvSpPr txBox="1">
            <a:spLocks/>
          </p:cNvSpPr>
          <p:nvPr/>
        </p:nvSpPr>
        <p:spPr>
          <a:xfrm>
            <a:off x="818712" y="1417639"/>
            <a:ext cx="7248541" cy="517322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 </a:t>
            </a:r>
            <a:r>
              <a:rPr lang="en-US" sz="3200" dirty="0" err="1"/>
              <a:t>SignIn</a:t>
            </a:r>
            <a:r>
              <a:rPr lang="en-US" sz="3200" dirty="0"/>
              <a:t>/</a:t>
            </a:r>
            <a:r>
              <a:rPr lang="en-US" sz="3200" dirty="0" err="1"/>
              <a:t>SignUp</a:t>
            </a:r>
            <a:r>
              <a:rPr lang="en-US" sz="3200" dirty="0"/>
              <a:t>.</a:t>
            </a:r>
            <a:endParaRPr lang="uk-UA" sz="3200" dirty="0"/>
          </a:p>
          <a:p>
            <a:r>
              <a:rPr lang="uk-UA" sz="3200" dirty="0"/>
              <a:t> </a:t>
            </a:r>
            <a:r>
              <a:rPr lang="en-US" sz="3200" dirty="0"/>
              <a:t>Change </a:t>
            </a:r>
            <a:r>
              <a:rPr lang="en-US" sz="3200" dirty="0" err="1"/>
              <a:t>userinfo</a:t>
            </a:r>
            <a:r>
              <a:rPr lang="en-US" sz="3200" dirty="0"/>
              <a:t> and password, upload avatar, delete user.</a:t>
            </a:r>
          </a:p>
          <a:p>
            <a:r>
              <a:rPr lang="en-US" sz="3200" dirty="0"/>
              <a:t> Search users, send friendship requests and requests confirmation, delete friends.</a:t>
            </a:r>
          </a:p>
          <a:p>
            <a:r>
              <a:rPr lang="uk-UA" sz="3200" dirty="0"/>
              <a:t> </a:t>
            </a:r>
            <a:r>
              <a:rPr lang="en-US" sz="3200" dirty="0"/>
              <a:t>Messaging with friends.</a:t>
            </a:r>
          </a:p>
          <a:p>
            <a:r>
              <a:rPr lang="en-US" sz="3200" dirty="0"/>
              <a:t> Mutual friends and shortest path to user lists.</a:t>
            </a:r>
            <a:endParaRPr lang="uk-UA" sz="3200" dirty="0"/>
          </a:p>
        </p:txBody>
      </p:sp>
    </p:spTree>
    <p:extLst>
      <p:ext uri="{BB962C8B-B14F-4D97-AF65-F5344CB8AC3E}">
        <p14:creationId xmlns:p14="http://schemas.microsoft.com/office/powerpoint/2010/main" val="209838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935105" y="4762155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5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Show me your Server side</a:t>
            </a:r>
            <a:endParaRPr lang="uk-UA" sz="55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834" y="828480"/>
            <a:ext cx="3890540" cy="378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7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909" y="750626"/>
            <a:ext cx="2871148" cy="51042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013" y="256248"/>
            <a:ext cx="3307977" cy="633461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7257253" cy="97045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Android Client</a:t>
            </a:r>
            <a:endParaRPr lang="uk-UA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Объект 5"/>
          <p:cNvSpPr txBox="1">
            <a:spLocks/>
          </p:cNvSpPr>
          <p:nvPr/>
        </p:nvSpPr>
        <p:spPr>
          <a:xfrm>
            <a:off x="818712" y="1417639"/>
            <a:ext cx="7248541" cy="517322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 </a:t>
            </a:r>
            <a:r>
              <a:rPr lang="en-US" sz="3200" dirty="0" err="1"/>
              <a:t>SignIn</a:t>
            </a:r>
            <a:r>
              <a:rPr lang="en-US" sz="3200" dirty="0"/>
              <a:t>/</a:t>
            </a:r>
            <a:r>
              <a:rPr lang="en-US" sz="3200" dirty="0" err="1"/>
              <a:t>SignUp</a:t>
            </a:r>
            <a:r>
              <a:rPr lang="en-US" sz="3200" dirty="0"/>
              <a:t>.</a:t>
            </a:r>
            <a:endParaRPr lang="uk-UA" sz="3200" dirty="0"/>
          </a:p>
          <a:p>
            <a:r>
              <a:rPr lang="uk-UA" sz="3200" dirty="0"/>
              <a:t> </a:t>
            </a:r>
            <a:r>
              <a:rPr lang="en-US" sz="3200" dirty="0"/>
              <a:t>Change </a:t>
            </a:r>
            <a:r>
              <a:rPr lang="en-US" sz="3200" dirty="0" err="1"/>
              <a:t>userinfo</a:t>
            </a:r>
            <a:r>
              <a:rPr lang="en-US" sz="3200" dirty="0"/>
              <a:t> and password, upload avatar, delete user.</a:t>
            </a:r>
          </a:p>
          <a:p>
            <a:r>
              <a:rPr lang="en-US" sz="3200" dirty="0"/>
              <a:t> Search users, send friendship requests and requests confirmation, delete friends.</a:t>
            </a:r>
          </a:p>
          <a:p>
            <a:r>
              <a:rPr lang="uk-UA" sz="3200" dirty="0"/>
              <a:t> </a:t>
            </a:r>
            <a:r>
              <a:rPr lang="en-US" sz="3200" dirty="0"/>
              <a:t>Messaging with friends.</a:t>
            </a:r>
          </a:p>
          <a:p>
            <a:r>
              <a:rPr lang="en-US" sz="3200" dirty="0"/>
              <a:t> Mutual friends and shortest path to user lists.</a:t>
            </a:r>
            <a:endParaRPr lang="uk-UA" sz="3200" dirty="0"/>
          </a:p>
        </p:txBody>
      </p:sp>
    </p:spTree>
    <p:extLst>
      <p:ext uri="{BB962C8B-B14F-4D97-AF65-F5344CB8AC3E}">
        <p14:creationId xmlns:p14="http://schemas.microsoft.com/office/powerpoint/2010/main" val="71079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285" y="735013"/>
            <a:ext cx="2861115" cy="50864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013" y="256248"/>
            <a:ext cx="3307977" cy="633461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7257253" cy="97045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Android Client</a:t>
            </a:r>
            <a:endParaRPr lang="uk-UA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Объект 5"/>
          <p:cNvSpPr txBox="1">
            <a:spLocks/>
          </p:cNvSpPr>
          <p:nvPr/>
        </p:nvSpPr>
        <p:spPr>
          <a:xfrm>
            <a:off x="818712" y="1417639"/>
            <a:ext cx="7248541" cy="517322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 </a:t>
            </a:r>
            <a:r>
              <a:rPr lang="en-US" sz="3200" dirty="0" err="1"/>
              <a:t>SignIn</a:t>
            </a:r>
            <a:r>
              <a:rPr lang="en-US" sz="3200" dirty="0"/>
              <a:t>/</a:t>
            </a:r>
            <a:r>
              <a:rPr lang="en-US" sz="3200" dirty="0" err="1"/>
              <a:t>SignUp</a:t>
            </a:r>
            <a:r>
              <a:rPr lang="en-US" sz="3200" dirty="0"/>
              <a:t>.</a:t>
            </a:r>
            <a:endParaRPr lang="uk-UA" sz="3200" dirty="0"/>
          </a:p>
          <a:p>
            <a:r>
              <a:rPr lang="uk-UA" sz="3200" dirty="0"/>
              <a:t> </a:t>
            </a:r>
            <a:r>
              <a:rPr lang="en-US" sz="3200" dirty="0"/>
              <a:t>Change </a:t>
            </a:r>
            <a:r>
              <a:rPr lang="en-US" sz="3200" dirty="0" err="1"/>
              <a:t>userinfo</a:t>
            </a:r>
            <a:r>
              <a:rPr lang="en-US" sz="3200" dirty="0"/>
              <a:t> and password, upload avatar, delete user.</a:t>
            </a:r>
          </a:p>
          <a:p>
            <a:r>
              <a:rPr lang="en-US" sz="3200" dirty="0"/>
              <a:t> Search users, send friendship requests and requests confirmation, delete friends.</a:t>
            </a:r>
          </a:p>
          <a:p>
            <a:r>
              <a:rPr lang="uk-UA" sz="3200" dirty="0"/>
              <a:t> </a:t>
            </a:r>
            <a:r>
              <a:rPr lang="en-US" sz="3200" dirty="0"/>
              <a:t>Messaging with friends.</a:t>
            </a:r>
          </a:p>
          <a:p>
            <a:r>
              <a:rPr lang="en-US" sz="3200" dirty="0"/>
              <a:t> Mutual friends and shortest path to user lists.</a:t>
            </a:r>
            <a:endParaRPr lang="uk-UA" sz="3200" dirty="0"/>
          </a:p>
        </p:txBody>
      </p:sp>
    </p:spTree>
    <p:extLst>
      <p:ext uri="{BB962C8B-B14F-4D97-AF65-F5344CB8AC3E}">
        <p14:creationId xmlns:p14="http://schemas.microsoft.com/office/powerpoint/2010/main" val="257681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3DFEDE-DB1F-44A2-B54F-1BCB84C4A6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8" r="8255" b="-3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7FABB9-CE33-4581-85AC-7E0F7B260D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551" y="1721969"/>
            <a:ext cx="10792918" cy="2900518"/>
          </a:xfrm>
        </p:spPr>
        <p:txBody>
          <a:bodyPr>
            <a:normAutofit/>
          </a:bodyPr>
          <a:lstStyle/>
          <a:p>
            <a:pPr algn="ctr"/>
            <a:r>
              <a:rPr lang="en-US" sz="8000" dirty="0">
                <a:latin typeface="Bauhaus 93" panose="04030905020B02020C02" pitchFamily="82" charset="0"/>
              </a:rPr>
              <a:t>Desktop Messenger Client</a:t>
            </a:r>
            <a:endParaRPr lang="uk-UA" sz="8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98" y="4846999"/>
            <a:ext cx="1786488" cy="178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5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Screen, Laptop, Png, Computer, Illustr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2" y="1417638"/>
            <a:ext cx="9604374" cy="540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0196" y="1624084"/>
            <a:ext cx="8437511" cy="4573320"/>
          </a:xfrm>
          <a:prstGeom prst="rect">
            <a:avLst/>
          </a:prstGeom>
        </p:spPr>
      </p:pic>
      <p:pic>
        <p:nvPicPr>
          <p:cNvPr id="5" name="SignInReady">
            <a:hlinkClick r:id="" action="ppaction://media"/>
            <a:extLst>
              <a:ext uri="{FF2B5EF4-FFF2-40B4-BE49-F238E27FC236}">
                <a16:creationId xmlns:a16="http://schemas.microsoft.com/office/drawing/2014/main" id="{AF552A0D-9201-42C2-A4F2-DE2005E7E32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94729" y="1624084"/>
            <a:ext cx="5602539" cy="4468014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WPF Client</a:t>
            </a:r>
            <a:endParaRPr lang="uk-UA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17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7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0196" y="1624084"/>
            <a:ext cx="8437511" cy="4573320"/>
          </a:xfrm>
          <a:prstGeom prst="rect">
            <a:avLst/>
          </a:prstGeom>
        </p:spPr>
      </p:pic>
      <p:pic>
        <p:nvPicPr>
          <p:cNvPr id="5" name="Main">
            <a:hlinkClick r:id="" action="ppaction://media"/>
            <a:extLst>
              <a:ext uri="{FF2B5EF4-FFF2-40B4-BE49-F238E27FC236}">
                <a16:creationId xmlns:a16="http://schemas.microsoft.com/office/drawing/2014/main" id="{00D8BEA2-925E-4A6F-8E80-86EA694C244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95515" y="1624084"/>
            <a:ext cx="7000967" cy="4573320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WPF Client</a:t>
            </a:r>
            <a:endParaRPr lang="uk-UA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100" name="Picture 4" descr="Screen, Laptop, Png, Computer, Illustrati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2" y="1417638"/>
            <a:ext cx="9604374" cy="540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35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8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2"/>
          </p:cNvPr>
          <p:cNvSpPr/>
          <p:nvPr/>
        </p:nvSpPr>
        <p:spPr>
          <a:xfrm>
            <a:off x="885480" y="406400"/>
            <a:ext cx="10554574" cy="3256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i="1" dirty="0"/>
              <a:t>Now this is not the end. It is not even the beginning of the end. But it is, perhaps, the end of the beginning. </a:t>
            </a:r>
          </a:p>
          <a:p>
            <a:pPr algn="ctr"/>
            <a:r>
              <a:rPr lang="uk-UA" sz="3200" dirty="0">
                <a:solidFill>
                  <a:schemeClr val="accent1"/>
                </a:solidFill>
              </a:rPr>
              <a:t>© </a:t>
            </a:r>
            <a:r>
              <a:rPr lang="en-US" sz="3200" dirty="0">
                <a:solidFill>
                  <a:schemeClr val="accent1"/>
                </a:solidFill>
              </a:rPr>
              <a:t>Winston Churchill</a:t>
            </a:r>
            <a:endParaRPr lang="uk-UA" sz="3200" dirty="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484" y="3662475"/>
            <a:ext cx="5876566" cy="244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9742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599542" y="566058"/>
            <a:ext cx="10571998" cy="682171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That’s all.</a:t>
            </a:r>
            <a:endParaRPr lang="uk-UA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599542" y="1248229"/>
            <a:ext cx="10571998" cy="754741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Really)</a:t>
            </a:r>
            <a:endParaRPr lang="uk-UA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99542" y="1930400"/>
            <a:ext cx="10571998" cy="754741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Thanks for watching.</a:t>
            </a:r>
            <a:endParaRPr lang="uk-UA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599542" y="4998446"/>
            <a:ext cx="10571998" cy="754741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4400" dirty="0"/>
              <a:t>Best regards, Aerosmith Team.</a:t>
            </a:r>
            <a:endParaRPr lang="uk-UA" sz="4400" dirty="0"/>
          </a:p>
        </p:txBody>
      </p:sp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6713" y="5758256"/>
            <a:ext cx="680656" cy="627451"/>
          </a:xfrm>
          <a:prstGeom prst="rect">
            <a:avLst/>
          </a:prstGeom>
        </p:spPr>
      </p:pic>
      <p:sp>
        <p:nvSpPr>
          <p:cNvPr id="8" name="Rectangle 7">
            <a:hlinkClick r:id="rId2"/>
          </p:cNvPr>
          <p:cNvSpPr/>
          <p:nvPr/>
        </p:nvSpPr>
        <p:spPr>
          <a:xfrm>
            <a:off x="6705600" y="5753187"/>
            <a:ext cx="3785284" cy="495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Fork us on </a:t>
            </a:r>
            <a:r>
              <a:rPr lang="en-US" sz="3200" dirty="0" err="1"/>
              <a:t>GitLab</a:t>
            </a:r>
            <a:r>
              <a:rPr lang="uk-UA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521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  <p:bldP spid="15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Server Side</a:t>
            </a:r>
            <a:endParaRPr lang="uk-UA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10000" y="1417639"/>
            <a:ext cx="10554574" cy="50466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Technologies</a:t>
            </a:r>
            <a:r>
              <a:rPr lang="uk-UA" sz="3200" dirty="0"/>
              <a:t>:</a:t>
            </a:r>
          </a:p>
          <a:p>
            <a:r>
              <a:rPr lang="en-US" sz="2200" dirty="0" err="1"/>
              <a:t>EntityFramework</a:t>
            </a:r>
            <a:r>
              <a:rPr lang="en-US" sz="2200" dirty="0"/>
              <a:t> (6.1.3) – ORM for DB</a:t>
            </a:r>
          </a:p>
          <a:p>
            <a:r>
              <a:rPr lang="en-US" sz="2200" dirty="0" err="1"/>
              <a:t>Microsoft.AspNet.WebApi</a:t>
            </a:r>
            <a:r>
              <a:rPr lang="en-US" sz="2200" dirty="0"/>
              <a:t> (5.2.3)</a:t>
            </a:r>
            <a:r>
              <a:rPr lang="uk-UA" sz="2200" dirty="0"/>
              <a:t> – </a:t>
            </a:r>
            <a:r>
              <a:rPr lang="en-US" sz="2200" dirty="0"/>
              <a:t>API</a:t>
            </a:r>
          </a:p>
          <a:p>
            <a:r>
              <a:rPr lang="en-US" sz="2200" dirty="0" err="1"/>
              <a:t>Microsoft.AspNet.SignalR</a:t>
            </a:r>
            <a:r>
              <a:rPr lang="en-US" sz="2200" dirty="0"/>
              <a:t> (2.2.2) – </a:t>
            </a:r>
            <a:r>
              <a:rPr lang="en-US" sz="2200" dirty="0" err="1"/>
              <a:t>WebSockets</a:t>
            </a:r>
            <a:r>
              <a:rPr lang="en-US" sz="2200" dirty="0"/>
              <a:t> for messaging</a:t>
            </a:r>
          </a:p>
          <a:p>
            <a:r>
              <a:rPr lang="en-US" sz="2200" dirty="0" err="1"/>
              <a:t>System.IdentityModel.Tokens.Jwt</a:t>
            </a:r>
            <a:r>
              <a:rPr lang="en-US" sz="2200" dirty="0"/>
              <a:t> (5.1.3)</a:t>
            </a:r>
            <a:r>
              <a:rPr lang="uk-UA" sz="2200" dirty="0"/>
              <a:t> –</a:t>
            </a:r>
            <a:r>
              <a:rPr lang="en-US" sz="2200" dirty="0"/>
              <a:t>JWT Authentication</a:t>
            </a:r>
          </a:p>
          <a:p>
            <a:r>
              <a:rPr lang="en-US" sz="2200" dirty="0" err="1"/>
              <a:t>Unity.WebAPI</a:t>
            </a:r>
            <a:r>
              <a:rPr lang="en-US" sz="2200" dirty="0"/>
              <a:t> (5.2.3)</a:t>
            </a:r>
            <a:r>
              <a:rPr lang="uk-UA" sz="2200" dirty="0"/>
              <a:t> – </a:t>
            </a:r>
            <a:r>
              <a:rPr lang="en-US" sz="2200" dirty="0" err="1"/>
              <a:t>IoC</a:t>
            </a:r>
            <a:r>
              <a:rPr lang="en-US" sz="2200" dirty="0"/>
              <a:t> Container</a:t>
            </a:r>
          </a:p>
          <a:p>
            <a:r>
              <a:rPr lang="en-US" sz="2200" dirty="0" err="1"/>
              <a:t>AutoMapper</a:t>
            </a:r>
            <a:r>
              <a:rPr lang="en-US" sz="2200" dirty="0"/>
              <a:t> (6.0.2) – Convert from/to DTO</a:t>
            </a:r>
          </a:p>
          <a:p>
            <a:pPr marL="0" indent="0">
              <a:buNone/>
            </a:pPr>
            <a:r>
              <a:rPr lang="en-US" sz="3200" dirty="0"/>
              <a:t>Patterns</a:t>
            </a:r>
            <a:r>
              <a:rPr lang="uk-UA" sz="3200" dirty="0"/>
              <a:t>:</a:t>
            </a:r>
          </a:p>
          <a:p>
            <a:r>
              <a:rPr lang="en-US" sz="2200" dirty="0"/>
              <a:t>Repository and Unit of Work</a:t>
            </a:r>
          </a:p>
          <a:p>
            <a:r>
              <a:rPr lang="en-US" sz="2200" dirty="0"/>
              <a:t>Inversion of Control</a:t>
            </a:r>
          </a:p>
        </p:txBody>
      </p:sp>
    </p:spTree>
    <p:extLst>
      <p:ext uri="{BB962C8B-B14F-4D97-AF65-F5344CB8AC3E}">
        <p14:creationId xmlns:p14="http://schemas.microsoft.com/office/powerpoint/2010/main" val="367826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MS SQL Server Database Structure</a:t>
            </a:r>
            <a:endParaRPr lang="uk-U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892" y="1686734"/>
            <a:ext cx="10431106" cy="38572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985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Server Structure</a:t>
            </a:r>
            <a:endParaRPr lang="uk-UA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10000" y="1514900"/>
            <a:ext cx="10571997" cy="4885899"/>
          </a:xfrm>
          <a:prstGeom prst="roundRect">
            <a:avLst/>
          </a:prstGeom>
          <a:solidFill>
            <a:srgbClr val="BEDBF1">
              <a:alpha val="25098"/>
            </a:srgbClr>
          </a:solidFill>
          <a:ln w="38100">
            <a:solidFill>
              <a:srgbClr val="00000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20" name="TextBox 19"/>
          <p:cNvSpPr txBox="1"/>
          <p:nvPr/>
        </p:nvSpPr>
        <p:spPr>
          <a:xfrm>
            <a:off x="1346220" y="1554116"/>
            <a:ext cx="777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IIS</a:t>
            </a:r>
            <a:endParaRPr lang="uk-UA" sz="3200" b="1" dirty="0"/>
          </a:p>
        </p:txBody>
      </p:sp>
      <p:sp>
        <p:nvSpPr>
          <p:cNvPr id="23" name="Rounded Rectangle 22"/>
          <p:cNvSpPr/>
          <p:nvPr/>
        </p:nvSpPr>
        <p:spPr>
          <a:xfrm>
            <a:off x="8672286" y="2231152"/>
            <a:ext cx="2497697" cy="907834"/>
          </a:xfrm>
          <a:prstGeom prst="roundRect">
            <a:avLst/>
          </a:prstGeom>
          <a:ln w="28575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err="1">
                <a:solidFill>
                  <a:schemeClr val="bg1"/>
                </a:solidFill>
              </a:rPr>
              <a:t>EntityFramework</a:t>
            </a:r>
            <a:r>
              <a:rPr lang="en-US" sz="2200" dirty="0">
                <a:solidFill>
                  <a:schemeClr val="bg1"/>
                </a:solidFill>
              </a:rPr>
              <a:t> &amp; Database</a:t>
            </a:r>
            <a:endParaRPr lang="uk-UA" sz="22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111403" y="2236152"/>
            <a:ext cx="2889830" cy="3877004"/>
          </a:xfrm>
          <a:prstGeom prst="roundRect">
            <a:avLst/>
          </a:prstGeom>
          <a:ln w="28575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200" dirty="0">
              <a:solidFill>
                <a:schemeClr val="bg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5292461" y="5270717"/>
            <a:ext cx="2546322" cy="544122"/>
          </a:xfrm>
          <a:prstGeom prst="roundRect">
            <a:avLst/>
          </a:prstGeom>
          <a:solidFill>
            <a:schemeClr val="bg1">
              <a:alpha val="54902"/>
            </a:schemeClr>
          </a:solidFill>
          <a:ln w="38100">
            <a:solidFill>
              <a:schemeClr val="bg1">
                <a:alpha val="65098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DB Context</a:t>
            </a:r>
            <a:endParaRPr lang="uk-UA" sz="2200" dirty="0"/>
          </a:p>
        </p:txBody>
      </p:sp>
      <p:sp>
        <p:nvSpPr>
          <p:cNvPr id="25" name="TextBox 24"/>
          <p:cNvSpPr txBox="1"/>
          <p:nvPr/>
        </p:nvSpPr>
        <p:spPr>
          <a:xfrm>
            <a:off x="5683947" y="2236153"/>
            <a:ext cx="19062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err="1">
                <a:solidFill>
                  <a:schemeClr val="bg1"/>
                </a:solidFill>
              </a:rPr>
              <a:t>UnitOfWork</a:t>
            </a:r>
            <a:endParaRPr lang="uk-UA" sz="2200" dirty="0">
              <a:solidFill>
                <a:schemeClr val="bg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275177" y="2767375"/>
            <a:ext cx="2563606" cy="544122"/>
          </a:xfrm>
          <a:prstGeom prst="roundRect">
            <a:avLst/>
          </a:prstGeom>
          <a:solidFill>
            <a:schemeClr val="bg1">
              <a:alpha val="54902"/>
            </a:schemeClr>
          </a:solidFill>
          <a:ln w="38100">
            <a:solidFill>
              <a:schemeClr val="bg1">
                <a:alpha val="65098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err="1">
                <a:solidFill>
                  <a:schemeClr val="tx1"/>
                </a:solidFill>
              </a:rPr>
              <a:t>UserRepository</a:t>
            </a:r>
            <a:endParaRPr lang="uk-UA" sz="2200" dirty="0">
              <a:solidFill>
                <a:schemeClr val="tx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929289" y="2236153"/>
            <a:ext cx="2524834" cy="2723771"/>
            <a:chOff x="1678675" y="2216719"/>
            <a:chExt cx="2524834" cy="2723771"/>
          </a:xfrm>
        </p:grpSpPr>
        <p:sp>
          <p:nvSpPr>
            <p:cNvPr id="22" name="Rounded Rectangle 21"/>
            <p:cNvSpPr/>
            <p:nvPr/>
          </p:nvSpPr>
          <p:spPr>
            <a:xfrm>
              <a:off x="1678675" y="2216719"/>
              <a:ext cx="2524834" cy="2723771"/>
            </a:xfrm>
            <a:prstGeom prst="roundRect">
              <a:avLst/>
            </a:prstGeom>
            <a:ln w="28575"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sz="220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997846" y="2216719"/>
              <a:ext cx="19062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bg1"/>
                  </a:solidFill>
                </a:rPr>
                <a:t>Controllers</a:t>
              </a:r>
              <a:endParaRPr lang="uk-UA" sz="2200" dirty="0">
                <a:solidFill>
                  <a:schemeClr val="bg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1873529" y="2678621"/>
              <a:ext cx="2154836" cy="544122"/>
            </a:xfrm>
            <a:prstGeom prst="roundRect">
              <a:avLst/>
            </a:prstGeom>
            <a:solidFill>
              <a:schemeClr val="bg1">
                <a:alpha val="54902"/>
              </a:schemeClr>
            </a:solidFill>
            <a:ln w="38100">
              <a:solidFill>
                <a:schemeClr val="bg1">
                  <a:alpha val="65098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Authorization</a:t>
              </a:r>
              <a:endParaRPr lang="uk-UA" sz="2200" dirty="0">
                <a:solidFill>
                  <a:schemeClr val="tx1"/>
                </a:solidFill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1873529" y="3406531"/>
              <a:ext cx="2154836" cy="544122"/>
            </a:xfrm>
            <a:prstGeom prst="roundRect">
              <a:avLst/>
            </a:prstGeom>
            <a:solidFill>
              <a:schemeClr val="bg1">
                <a:alpha val="54902"/>
              </a:schemeClr>
            </a:solidFill>
            <a:ln w="38100">
              <a:solidFill>
                <a:schemeClr val="bg1">
                  <a:alpha val="65098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Users</a:t>
              </a:r>
              <a:endParaRPr lang="uk-UA" sz="2200" dirty="0">
                <a:solidFill>
                  <a:schemeClr val="tx1"/>
                </a:solidFill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873529" y="4150708"/>
              <a:ext cx="2154836" cy="544122"/>
            </a:xfrm>
            <a:prstGeom prst="roundRect">
              <a:avLst/>
            </a:prstGeom>
            <a:solidFill>
              <a:schemeClr val="bg1">
                <a:alpha val="54902"/>
              </a:schemeClr>
            </a:solidFill>
            <a:ln w="38100">
              <a:solidFill>
                <a:schemeClr val="bg1">
                  <a:alpha val="65098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Friends</a:t>
              </a:r>
              <a:endParaRPr lang="uk-UA" sz="2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Right Arrow 33"/>
          <p:cNvSpPr/>
          <p:nvPr/>
        </p:nvSpPr>
        <p:spPr>
          <a:xfrm>
            <a:off x="4535192" y="2451596"/>
            <a:ext cx="495142" cy="395355"/>
          </a:xfrm>
          <a:prstGeom prst="rightArrow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7" name="Right Arrow 36"/>
          <p:cNvSpPr/>
          <p:nvPr/>
        </p:nvSpPr>
        <p:spPr>
          <a:xfrm>
            <a:off x="8078635" y="2451596"/>
            <a:ext cx="495142" cy="395355"/>
          </a:xfrm>
          <a:prstGeom prst="rightArrow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8" name="Rounded Rectangle 37"/>
          <p:cNvSpPr/>
          <p:nvPr/>
        </p:nvSpPr>
        <p:spPr>
          <a:xfrm>
            <a:off x="1956426" y="5292210"/>
            <a:ext cx="2497697" cy="820946"/>
          </a:xfrm>
          <a:prstGeom prst="roundRect">
            <a:avLst/>
          </a:prstGeom>
          <a:ln w="28575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err="1">
                <a:solidFill>
                  <a:schemeClr val="bg1"/>
                </a:solidFill>
              </a:rPr>
              <a:t>MessageHub</a:t>
            </a:r>
            <a:endParaRPr lang="uk-UA" sz="2200" dirty="0">
              <a:solidFill>
                <a:schemeClr val="bg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272008" y="2305325"/>
            <a:ext cx="480795" cy="3781575"/>
          </a:xfrm>
          <a:prstGeom prst="roundRect">
            <a:avLst/>
          </a:prstGeom>
          <a:ln w="28575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JWT Authentication Filter</a:t>
            </a:r>
            <a:endParaRPr lang="uk-UA" sz="2200" dirty="0">
              <a:solidFill>
                <a:schemeClr val="bg1"/>
              </a:solidFill>
            </a:endParaRPr>
          </a:p>
        </p:txBody>
      </p:sp>
      <p:sp>
        <p:nvSpPr>
          <p:cNvPr id="41" name="Right Arrow 40"/>
          <p:cNvSpPr/>
          <p:nvPr/>
        </p:nvSpPr>
        <p:spPr>
          <a:xfrm>
            <a:off x="4535192" y="5505005"/>
            <a:ext cx="495142" cy="395355"/>
          </a:xfrm>
          <a:prstGeom prst="rightArrow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2" name="Rounded Rectangle 41"/>
          <p:cNvSpPr/>
          <p:nvPr/>
        </p:nvSpPr>
        <p:spPr>
          <a:xfrm>
            <a:off x="5275177" y="3551203"/>
            <a:ext cx="2563606" cy="544122"/>
          </a:xfrm>
          <a:prstGeom prst="roundRect">
            <a:avLst/>
          </a:prstGeom>
          <a:solidFill>
            <a:schemeClr val="bg1">
              <a:alpha val="54902"/>
            </a:schemeClr>
          </a:solidFill>
          <a:ln w="38100">
            <a:solidFill>
              <a:schemeClr val="bg1">
                <a:alpha val="65098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FriendshipRepository</a:t>
            </a:r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5292461" y="4335031"/>
            <a:ext cx="2563606" cy="544122"/>
          </a:xfrm>
          <a:prstGeom prst="roundRect">
            <a:avLst/>
          </a:prstGeom>
          <a:solidFill>
            <a:schemeClr val="bg1">
              <a:alpha val="54902"/>
            </a:schemeClr>
          </a:solidFill>
          <a:ln w="38100">
            <a:solidFill>
              <a:schemeClr val="bg1">
                <a:alpha val="65098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 err="1">
                <a:solidFill>
                  <a:schemeClr val="tx1"/>
                </a:solidFill>
              </a:rPr>
              <a:t>MessageRepository</a:t>
            </a:r>
            <a:endParaRPr lang="uk-UA" sz="1900" dirty="0">
              <a:solidFill>
                <a:schemeClr val="tx1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8672286" y="3265257"/>
            <a:ext cx="2497697" cy="1861710"/>
          </a:xfrm>
          <a:prstGeom prst="roundRect">
            <a:avLst/>
          </a:prstGeom>
          <a:ln w="28575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Services (Shortest Path, Password</a:t>
            </a:r>
            <a:r>
              <a:rPr lang="uk-UA" sz="2200" dirty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chemeClr val="bg1"/>
                </a:solidFill>
              </a:rPr>
              <a:t>Encoder, Pagination </a:t>
            </a:r>
            <a:r>
              <a:rPr lang="en-US" sz="2200" dirty="0" err="1">
                <a:solidFill>
                  <a:schemeClr val="bg1"/>
                </a:solidFill>
              </a:rPr>
              <a:t>etc</a:t>
            </a:r>
            <a:r>
              <a:rPr lang="en-US" sz="2200" dirty="0">
                <a:solidFill>
                  <a:schemeClr val="bg1"/>
                </a:solidFill>
              </a:rPr>
              <a:t>)</a:t>
            </a:r>
            <a:endParaRPr lang="uk-UA" sz="2200" dirty="0">
              <a:solidFill>
                <a:schemeClr val="bg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8658513" y="5292211"/>
            <a:ext cx="2497697" cy="758704"/>
          </a:xfrm>
          <a:prstGeom prst="roundRect">
            <a:avLst/>
          </a:prstGeom>
          <a:ln w="28575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Data Transfer Models</a:t>
            </a:r>
            <a:endParaRPr lang="uk-UA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53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Server Side</a:t>
            </a:r>
            <a:endParaRPr lang="uk-UA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10000" y="1665027"/>
            <a:ext cx="10554574" cy="4803008"/>
          </a:xfrm>
        </p:spPr>
        <p:txBody>
          <a:bodyPr>
            <a:normAutofit/>
          </a:bodyPr>
          <a:lstStyle/>
          <a:p>
            <a:r>
              <a:rPr lang="en-US" sz="3200" dirty="0"/>
              <a:t> JWT Authentication, </a:t>
            </a:r>
            <a:r>
              <a:rPr lang="en-US" sz="3200" dirty="0" err="1"/>
              <a:t>SignIn</a:t>
            </a:r>
            <a:r>
              <a:rPr lang="en-US" sz="3200" dirty="0"/>
              <a:t>/</a:t>
            </a:r>
            <a:r>
              <a:rPr lang="en-US" sz="3200" dirty="0" err="1"/>
              <a:t>SignUp</a:t>
            </a:r>
            <a:r>
              <a:rPr lang="en-US" sz="3200" dirty="0"/>
              <a:t>.</a:t>
            </a:r>
            <a:endParaRPr lang="uk-UA" sz="3200" dirty="0"/>
          </a:p>
          <a:p>
            <a:r>
              <a:rPr lang="en-US" sz="3200" dirty="0"/>
              <a:t> Change </a:t>
            </a:r>
            <a:r>
              <a:rPr lang="en-US" sz="3200" dirty="0" err="1"/>
              <a:t>userinfo</a:t>
            </a:r>
            <a:r>
              <a:rPr lang="en-US" sz="3200" dirty="0"/>
              <a:t>, username and password, upload avatar, delete user.</a:t>
            </a:r>
          </a:p>
          <a:p>
            <a:r>
              <a:rPr lang="en-US" sz="3200" dirty="0"/>
              <a:t> Search users, send friendship requests and confirmation of requests, get friends and requests, get mutual friends, check if 2 users are friends and if friendship request already exists, delete friendship.</a:t>
            </a:r>
            <a:endParaRPr lang="uk-UA" sz="3200" dirty="0"/>
          </a:p>
          <a:p>
            <a:endParaRPr lang="uk-UA" sz="3200" dirty="0"/>
          </a:p>
        </p:txBody>
      </p:sp>
    </p:spTree>
    <p:extLst>
      <p:ext uri="{BB962C8B-B14F-4D97-AF65-F5344CB8AC3E}">
        <p14:creationId xmlns:p14="http://schemas.microsoft.com/office/powerpoint/2010/main" val="356024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85828"/>
          </a:xfrm>
        </p:spPr>
        <p:txBody>
          <a:bodyPr/>
          <a:lstStyle/>
          <a:p>
            <a:r>
              <a:rPr lang="en-US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Dijkstra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algorithm</a:t>
            </a:r>
            <a:endParaRPr lang="uk-UA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742" y="1569534"/>
            <a:ext cx="9194205" cy="480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97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85828"/>
          </a:xfrm>
        </p:spPr>
        <p:txBody>
          <a:bodyPr/>
          <a:lstStyle/>
          <a:p>
            <a:r>
              <a:rPr lang="en-US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Dijkstra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algorithm</a:t>
            </a:r>
            <a:endParaRPr lang="uk-UA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3" name="Місце для вмісту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45995">
            <a:off x="1425614" y="1684272"/>
            <a:ext cx="4112563" cy="4482774"/>
          </a:xfrm>
          <a:prstGeom prst="rect">
            <a:avLst/>
          </a:prstGeom>
        </p:spPr>
      </p:pic>
      <p:pic>
        <p:nvPicPr>
          <p:cNvPr id="14" name="Місце для вмісту 5" descr="Зображення, що містить текст, знімок екрана&#10;&#10;Опис створено з високим рівнем достовірності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608" y="1977432"/>
            <a:ext cx="4778390" cy="3622054"/>
          </a:xfrm>
        </p:spPr>
      </p:pic>
      <p:sp>
        <p:nvSpPr>
          <p:cNvPr id="15" name="Стрілка: угору 8"/>
          <p:cNvSpPr/>
          <p:nvPr/>
        </p:nvSpPr>
        <p:spPr>
          <a:xfrm>
            <a:off x="10753535" y="4731899"/>
            <a:ext cx="590843" cy="1223889"/>
          </a:xfrm>
          <a:prstGeom prst="upArrow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16" name="Стрілка: угору 14"/>
          <p:cNvSpPr/>
          <p:nvPr/>
        </p:nvSpPr>
        <p:spPr>
          <a:xfrm rot="10800000">
            <a:off x="10753534" y="2883090"/>
            <a:ext cx="590843" cy="1223889"/>
          </a:xfrm>
          <a:prstGeom prst="upArrow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6587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Цитаты">
  <a:themeElements>
    <a:clrScheme name="Custom 1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BEDBF1"/>
      </a:accent1>
      <a:accent2>
        <a:srgbClr val="E19933"/>
      </a:accent2>
      <a:accent3>
        <a:srgbClr val="DC5D3D"/>
      </a:accent3>
      <a:accent4>
        <a:srgbClr val="A967CB"/>
      </a:accent4>
      <a:accent5>
        <a:srgbClr val="5EA5DD"/>
      </a:accent5>
      <a:accent6>
        <a:srgbClr val="44BEA9"/>
      </a:accent6>
      <a:hlink>
        <a:srgbClr val="BEDBF1"/>
      </a:hlink>
      <a:folHlink>
        <a:srgbClr val="A5A5A5"/>
      </a:folHlink>
    </a:clrScheme>
    <a:fontScheme name="Цитаты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Цитаты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1158</TotalTime>
  <Words>922</Words>
  <Application>Microsoft Office PowerPoint</Application>
  <PresentationFormat>Widescreen</PresentationFormat>
  <Paragraphs>183</Paragraphs>
  <Slides>36</Slides>
  <Notes>14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Bauhaus 93</vt:lpstr>
      <vt:lpstr>Calibri</vt:lpstr>
      <vt:lpstr>Century Gothic</vt:lpstr>
      <vt:lpstr>Wingdings 2</vt:lpstr>
      <vt:lpstr>Цитаты</vt:lpstr>
      <vt:lpstr>PowerPoint Presentation</vt:lpstr>
      <vt:lpstr>Aerosmith Messenger Structure</vt:lpstr>
      <vt:lpstr>PowerPoint Presentation</vt:lpstr>
      <vt:lpstr>Server Side</vt:lpstr>
      <vt:lpstr>MS SQL Server Database Structure</vt:lpstr>
      <vt:lpstr>Server Structure</vt:lpstr>
      <vt:lpstr>Server Side</vt:lpstr>
      <vt:lpstr>Dijkstra algorithm</vt:lpstr>
      <vt:lpstr>Dijkstra algorithm</vt:lpstr>
      <vt:lpstr>Acceleration of the Dijkstra algorithm</vt:lpstr>
      <vt:lpstr>SignalR Messaging </vt:lpstr>
      <vt:lpstr>PowerPoint Presentation</vt:lpstr>
      <vt:lpstr>Front-End Side</vt:lpstr>
      <vt:lpstr>Front-End Side</vt:lpstr>
      <vt:lpstr>Front-End Side</vt:lpstr>
      <vt:lpstr>Front-End Side</vt:lpstr>
      <vt:lpstr>Front-End Side</vt:lpstr>
      <vt:lpstr>Front-End Side</vt:lpstr>
      <vt:lpstr>Front-End Side</vt:lpstr>
      <vt:lpstr>Front-End Side</vt:lpstr>
      <vt:lpstr>PowerPoint Presentation</vt:lpstr>
      <vt:lpstr>Android Client</vt:lpstr>
      <vt:lpstr>Android Client</vt:lpstr>
      <vt:lpstr>Android Client</vt:lpstr>
      <vt:lpstr>Android Client</vt:lpstr>
      <vt:lpstr>Android Client</vt:lpstr>
      <vt:lpstr>Android Client</vt:lpstr>
      <vt:lpstr>Android Client</vt:lpstr>
      <vt:lpstr>Android Client</vt:lpstr>
      <vt:lpstr>Android Client</vt:lpstr>
      <vt:lpstr>Android Client</vt:lpstr>
      <vt:lpstr>Desktop Messenger Client</vt:lpstr>
      <vt:lpstr>WPF Client</vt:lpstr>
      <vt:lpstr>WPF Client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Messenger v0.1</dc:title>
  <cp:lastModifiedBy>SAKA</cp:lastModifiedBy>
  <cp:revision>116</cp:revision>
  <dcterms:created xsi:type="dcterms:W3CDTF">2016-06-19T19:13:24Z</dcterms:created>
  <dcterms:modified xsi:type="dcterms:W3CDTF">2017-07-10T16:03:32Z</dcterms:modified>
</cp:coreProperties>
</file>